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61" r:id="rId4"/>
    <p:sldId id="258" r:id="rId5"/>
    <p:sldId id="259" r:id="rId6"/>
    <p:sldId id="268" r:id="rId7"/>
    <p:sldId id="279" r:id="rId8"/>
    <p:sldId id="280" r:id="rId9"/>
    <p:sldId id="27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7"/>
    <p:restoredTop sz="94703"/>
  </p:normalViewPr>
  <p:slideViewPr>
    <p:cSldViewPr snapToGrid="0">
      <p:cViewPr varScale="1">
        <p:scale>
          <a:sx n="95" d="100"/>
          <a:sy n="95" d="100"/>
        </p:scale>
        <p:origin x="20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43B8-318C-80E8-3586-C7B35C644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7DECEA-BD98-8892-7975-0F0C28B88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744B7-FC69-89A8-8D60-E0E1983E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D64C2-0EF7-61FD-4140-C0CE30FB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956D5-DACE-1F17-E107-0E3244DF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2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D65C-D8ED-C348-E189-730D9A80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C87A5D-5172-571C-AFD7-50DF3D864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C600A-88D8-69C4-EB52-C548BD57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4F7D3-EC6D-D489-E195-174B6A20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F426C-F153-F37B-FB9C-07D8AD64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29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7CEA83-82E4-332E-C892-6A08662F1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B0BB7-C753-E6BC-B6D4-1B83B97FA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EC00A-6FAB-4A02-7FA6-E4D6A686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DAC6C-8DC8-50A4-8DFB-1FF6DA4C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46242-C0C8-5647-928F-011B9131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9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216D-12DB-9537-41CA-42DE71961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2A4DE-B807-488A-C53D-06BD4FE8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914B6-742A-9F5E-A053-0C00BCEEC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FD183-A8CB-C39E-1A30-A66C5E70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E7386-CEA4-36A3-F4FD-B829A162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8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CCD8-117B-2DB4-02E5-8F864734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716F-DAC4-BDA6-CC1E-B0A5F63D0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AB973-D1CA-946B-C330-8CB90D35E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F92D6-1F59-E247-5D8E-A44541E9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E09D7-4188-58D9-5C12-978BF85F4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00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C471-7937-18C3-CF08-125E260D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3E633-13B8-0C65-4F46-25297FDD2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D8805-45D7-FC19-CA18-AC213C9F5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115DC-92FD-ED96-C511-6767C5C7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ED6DA-8A58-3304-6A66-8236F348E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F9081-908B-A116-1EF8-18D34F32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0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498C-16B7-443B-CBF2-EACFDB7E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1E817-D711-CD8C-008C-D3AA8134C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4C2F7-D019-999A-27C8-15EA7C5DC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32CE88-B6F8-1608-98DD-C90505647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65753D-71BE-22D0-B9AA-85103AB3C9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4E9DC-58BF-226A-95F5-D7FBC382F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4AE547-1C60-D532-89B4-1EA20D6A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B1B1E-764A-E698-CA23-5AD8E9549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401E-33BF-10D2-9BF9-41AD8932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0C342-95E3-F8F4-D57F-574AE288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755C1-6A1D-5570-3685-A7AB42D5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C7457-AD14-21B9-A886-1C55B777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0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C580C7-7B0D-7553-C1B3-529649807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F1C26-8D46-CA7B-243B-56E7A0872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7E94-AFB1-4EB1-E583-B90A3FF0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66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E792-72AD-44D9-E75A-6F6A370FF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364D-8DF5-1BEB-DB50-323E9FD00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48AB6-20B1-B492-8AFF-CAD304BA8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7F371-C396-8C99-B9EE-6EEF4D18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3AC73-73F0-451B-4729-6F8DA1ED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359A7-6443-A9AF-EEEC-98AC40723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4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2DC0-15B1-76E5-C360-FB8FBC36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77228-5B09-9D68-0066-FB74EE0C7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E500E-5396-2AD7-5B37-D575DC35D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16A3D-FF65-16CC-9346-DB8E48CA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EFAD3-C36F-E2A8-756F-07BB76C29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670A1-091F-ADC5-8096-961F81D7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6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A5C536-7122-BE04-162B-2907E759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EE442-9C8E-26B2-514B-B891EEEC3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F227-49F7-B793-6C99-3ADA41993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9B7B17-6298-9F46-9E0D-D7B6CAA722E5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B03F8-C133-7E71-64A2-1947C9089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ABEA2-06D7-1B6F-6E0D-B4E8625DA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6A2E17-C2F3-6245-9AAB-4A53988E4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2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EBC21C-1E05-9C31-BF65-0442C4152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920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Ally Payne</a:t>
            </a:r>
          </a:p>
        </p:txBody>
      </p:sp>
      <p:pic>
        <p:nvPicPr>
          <p:cNvPr id="1030" name="Picture 6" descr="Nasa Logo png images | PNGWing">
            <a:extLst>
              <a:ext uri="{FF2B5EF4-FFF2-40B4-BE49-F238E27FC236}">
                <a16:creationId xmlns:a16="http://schemas.microsoft.com/office/drawing/2014/main" id="{4742C91D-F12C-FE08-1750-A0954CD32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609" y1="43164" x2="36413" y2="55859"/>
                        <a14:foregroundMark x1="36413" y1="55859" x2="34348" y2="45703"/>
                        <a14:foregroundMark x1="34348" y1="45703" x2="38478" y2="55469"/>
                        <a14:foregroundMark x1="38478" y1="55469" x2="44457" y2="55469"/>
                        <a14:foregroundMark x1="44457" y1="55469" x2="57935" y2="54688"/>
                        <a14:foregroundMark x1="57935" y1="54688" x2="61848" y2="46484"/>
                        <a14:foregroundMark x1="61848" y1="46484" x2="55543" y2="41406"/>
                        <a14:foregroundMark x1="55543" y1="41406" x2="35109" y2="41016"/>
                        <a14:foregroundMark x1="35109" y1="41016" x2="35109" y2="47266"/>
                        <a14:foregroundMark x1="54457" y1="38867" x2="48261" y2="45313"/>
                        <a14:foregroundMark x1="48261" y1="45313" x2="46957" y2="55664"/>
                        <a14:foregroundMark x1="46957" y1="55664" x2="51196" y2="64648"/>
                        <a14:foregroundMark x1="51196" y1="64648" x2="56848" y2="58984"/>
                        <a14:foregroundMark x1="56848" y1="58984" x2="57283" y2="47852"/>
                        <a14:foregroundMark x1="57283" y1="47852" x2="53696" y2="42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85" r="28281"/>
          <a:stretch>
            <a:fillRect/>
          </a:stretch>
        </p:blipFill>
        <p:spPr bwMode="auto">
          <a:xfrm>
            <a:off x="9360975" y="-534693"/>
            <a:ext cx="2872353" cy="331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4B619386-B32B-BFB9-5A21-AD3322511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73" y="201477"/>
            <a:ext cx="1881139" cy="2658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3F22E1-F5DC-D6FE-7795-A6C7E0D85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54104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What’s it like to work at NASA?</a:t>
            </a:r>
          </a:p>
        </p:txBody>
      </p:sp>
    </p:spTree>
    <p:extLst>
      <p:ext uri="{BB962C8B-B14F-4D97-AF65-F5344CB8AC3E}">
        <p14:creationId xmlns:p14="http://schemas.microsoft.com/office/powerpoint/2010/main" val="423564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A2828-9285-5FF8-8C57-33CF97A0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Topics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56880F-224F-8D7D-BA85-6B76AD534D6B}"/>
              </a:ext>
            </a:extLst>
          </p:cNvPr>
          <p:cNvSpPr/>
          <p:nvPr/>
        </p:nvSpPr>
        <p:spPr>
          <a:xfrm>
            <a:off x="496549" y="1526836"/>
            <a:ext cx="11198902" cy="4557011"/>
          </a:xfrm>
          <a:prstGeom prst="rect">
            <a:avLst/>
          </a:prstGeom>
          <a:solidFill>
            <a:schemeClr val="tx1">
              <a:alpha val="499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3665C-7F39-707B-EC25-AAE17AF17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7154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My job at NASA</a:t>
            </a:r>
          </a:p>
          <a:p>
            <a:pPr marL="514350" indent="-514350"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How I got here</a:t>
            </a:r>
          </a:p>
          <a:p>
            <a:pPr marL="514350" indent="-514350"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A day in the life (+ pictures)</a:t>
            </a:r>
          </a:p>
          <a:p>
            <a:pPr marL="514350" indent="-514350"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Modeling work using PSG</a:t>
            </a:r>
          </a:p>
          <a:p>
            <a:pPr marL="514350" indent="-514350"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My personal science results</a:t>
            </a:r>
          </a:p>
          <a:p>
            <a:pPr marL="514350" indent="-514350"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 What is NASA doing right now?</a:t>
            </a:r>
          </a:p>
          <a:p>
            <a:pPr marL="514350" indent="-514350">
              <a:buAutoNum type="arabicPeriod"/>
            </a:pPr>
            <a:r>
              <a:rPr lang="en-US" sz="3600" dirty="0">
                <a:solidFill>
                  <a:schemeClr val="bg1"/>
                </a:solidFill>
              </a:rPr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2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C165-5FE8-7056-E0B8-0F218B4E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24" y="365125"/>
            <a:ext cx="10673576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Job: Post Baccalaureate Research Scientist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51A673-7FB1-34D0-CD96-CD5ECB64E687}"/>
              </a:ext>
            </a:extLst>
          </p:cNvPr>
          <p:cNvSpPr/>
          <p:nvPr/>
        </p:nvSpPr>
        <p:spPr>
          <a:xfrm>
            <a:off x="496549" y="1526836"/>
            <a:ext cx="11198902" cy="4557011"/>
          </a:xfrm>
          <a:prstGeom prst="rect">
            <a:avLst/>
          </a:prstGeom>
          <a:solidFill>
            <a:schemeClr val="tx1">
              <a:alpha val="499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51DBF-902A-2ED9-9387-8FB095447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SURA/ CRESST II</a:t>
            </a:r>
          </a:p>
          <a:p>
            <a:r>
              <a:rPr lang="en-US" dirty="0">
                <a:solidFill>
                  <a:schemeClr val="bg1"/>
                </a:solidFill>
              </a:rPr>
              <a:t>Typically a one-year role working directly with a NASA scientist/ civil servant</a:t>
            </a:r>
          </a:p>
          <a:p>
            <a:r>
              <a:rPr lang="en-US" dirty="0">
                <a:solidFill>
                  <a:schemeClr val="bg1"/>
                </a:solidFill>
              </a:rPr>
              <a:t>Generally allows time for more research experience/ a chance to take part in a research institute prior to 5-7 years in a PhD program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Great opportunity for making career connections too</a:t>
            </a:r>
          </a:p>
          <a:p>
            <a:r>
              <a:rPr lang="en-US" dirty="0">
                <a:solidFill>
                  <a:schemeClr val="bg1"/>
                </a:solidFill>
              </a:rPr>
              <a:t>Opportunities for career development &amp; help applying to grad programs</a:t>
            </a:r>
          </a:p>
          <a:p>
            <a:r>
              <a:rPr lang="en-US" dirty="0">
                <a:solidFill>
                  <a:schemeClr val="bg1"/>
                </a:solidFill>
              </a:rPr>
              <a:t>Hybrid/ Flexible Schedule</a:t>
            </a:r>
          </a:p>
        </p:txBody>
      </p:sp>
    </p:spTree>
    <p:extLst>
      <p:ext uri="{BB962C8B-B14F-4D97-AF65-F5344CB8AC3E}">
        <p14:creationId xmlns:p14="http://schemas.microsoft.com/office/powerpoint/2010/main" val="309334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5007-60FE-D451-DC2D-9931FC247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I got here: My Path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2353F5-E601-6D99-A34B-EE0097C08808}"/>
              </a:ext>
            </a:extLst>
          </p:cNvPr>
          <p:cNvSpPr/>
          <p:nvPr/>
        </p:nvSpPr>
        <p:spPr>
          <a:xfrm>
            <a:off x="496549" y="1526836"/>
            <a:ext cx="11198902" cy="4557011"/>
          </a:xfrm>
          <a:prstGeom prst="rect">
            <a:avLst/>
          </a:prstGeom>
          <a:solidFill>
            <a:schemeClr val="tx1">
              <a:alpha val="499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31D6B-6900-B54F-BEA4-A684CA848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High School: Silverdale, WA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Very involved in extracurriculars (clubs/ leadership, tennis), maintaining good grades, applying to as many scholarships as possible, AP classes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Needed to fund my own education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University of Washington, Seattle, WA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Triple Major: Physics, Astronomy, Earth and Space Sciences (physics track)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Involved in astronomy research: CGM/ galaxies, exoplanets, summer projects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NASA: Greenbelt, Maryland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Career and grad school prep work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2625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8C7F-607A-41C4-F6C5-C5D64B54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9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realistic day in the life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ECF654-7033-655E-A01D-831F8335CD72}"/>
              </a:ext>
            </a:extLst>
          </p:cNvPr>
          <p:cNvSpPr/>
          <p:nvPr/>
        </p:nvSpPr>
        <p:spPr>
          <a:xfrm>
            <a:off x="496549" y="1526836"/>
            <a:ext cx="11198902" cy="4557011"/>
          </a:xfrm>
          <a:prstGeom prst="rect">
            <a:avLst/>
          </a:prstGeom>
          <a:solidFill>
            <a:schemeClr val="tx1">
              <a:alpha val="499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E5598-CB41-F032-AA37-1F88965A4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39" y="1690687"/>
            <a:ext cx="7143427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9:30 AM – emails, coffee, work on paper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11 AM – go for a walk, call family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11:30 AM –work on paper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 PM - lunch, go outside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1:45 PM – work on paper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4 PM – head home, take a break, eat food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9 PM – do a bit of work before sleeping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5A6052-1E39-8798-05FD-145F866D847D}"/>
              </a:ext>
            </a:extLst>
          </p:cNvPr>
          <p:cNvSpPr txBox="1"/>
          <p:nvPr/>
        </p:nvSpPr>
        <p:spPr>
          <a:xfrm>
            <a:off x="8989705" y="1885001"/>
            <a:ext cx="270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Some days you will work more than others!</a:t>
            </a:r>
          </a:p>
        </p:txBody>
      </p:sp>
    </p:spTree>
    <p:extLst>
      <p:ext uri="{BB962C8B-B14F-4D97-AF65-F5344CB8AC3E}">
        <p14:creationId xmlns:p14="http://schemas.microsoft.com/office/powerpoint/2010/main" val="370818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person, ceiling, indoor&#10;&#10;AI-generated content may be incorrect.">
            <a:extLst>
              <a:ext uri="{FF2B5EF4-FFF2-40B4-BE49-F238E27FC236}">
                <a16:creationId xmlns:a16="http://schemas.microsoft.com/office/drawing/2014/main" id="{5013FE93-5F34-0302-3A44-4CF5815D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6" y="0"/>
            <a:ext cx="3348117" cy="2511088"/>
          </a:xfrm>
          <a:prstGeom prst="rect">
            <a:avLst/>
          </a:prstGeom>
        </p:spPr>
      </p:pic>
      <p:pic>
        <p:nvPicPr>
          <p:cNvPr id="14" name="Picture 13" descr="A picture containing text, electronics, posing, display&#10;&#10;AI-generated content may be incorrect.">
            <a:extLst>
              <a:ext uri="{FF2B5EF4-FFF2-40B4-BE49-F238E27FC236}">
                <a16:creationId xmlns:a16="http://schemas.microsoft.com/office/drawing/2014/main" id="{2B6CF214-DFB3-EF86-294E-E3CED4E320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93" t="7681" r="28962" b="10133"/>
          <a:stretch>
            <a:fillRect/>
          </a:stretch>
        </p:blipFill>
        <p:spPr>
          <a:xfrm rot="5400000">
            <a:off x="8709550" y="3379767"/>
            <a:ext cx="2771847" cy="3776136"/>
          </a:xfrm>
          <a:prstGeom prst="rect">
            <a:avLst/>
          </a:prstGeom>
        </p:spPr>
      </p:pic>
      <p:pic>
        <p:nvPicPr>
          <p:cNvPr id="26" name="Picture 25" descr="A picture containing text, light, night&#10;&#10;AI-generated content may be incorrect.">
            <a:extLst>
              <a:ext uri="{FF2B5EF4-FFF2-40B4-BE49-F238E27FC236}">
                <a16:creationId xmlns:a16="http://schemas.microsoft.com/office/drawing/2014/main" id="{92EFEB12-7C57-B9CB-754B-9DDA7431E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80523" y="482769"/>
            <a:ext cx="3367121" cy="2525341"/>
          </a:xfrm>
          <a:prstGeom prst="rect">
            <a:avLst/>
          </a:prstGeom>
        </p:spPr>
      </p:pic>
      <p:pic>
        <p:nvPicPr>
          <p:cNvPr id="7" name="Picture 6" descr="A high angle view of a factory&#10;&#10;AI-generated content may be incorrect.">
            <a:extLst>
              <a:ext uri="{FF2B5EF4-FFF2-40B4-BE49-F238E27FC236}">
                <a16:creationId xmlns:a16="http://schemas.microsoft.com/office/drawing/2014/main" id="{9B6F1AEF-0242-FE6A-3028-8845F880F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280961" y="3227829"/>
            <a:ext cx="3915348" cy="2936511"/>
          </a:xfrm>
          <a:prstGeom prst="rect">
            <a:avLst/>
          </a:prstGeom>
        </p:spPr>
      </p:pic>
      <p:pic>
        <p:nvPicPr>
          <p:cNvPr id="32" name="Picture 31" descr="A picture containing ceiling, indoor, wall, person&#10;&#10;AI-generated content may be incorrect.">
            <a:extLst>
              <a:ext uri="{FF2B5EF4-FFF2-40B4-BE49-F238E27FC236}">
                <a16:creationId xmlns:a16="http://schemas.microsoft.com/office/drawing/2014/main" id="{9AA96CFC-1714-AB87-2A4C-65A87001D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113" y="2224569"/>
            <a:ext cx="5905586" cy="4429190"/>
          </a:xfrm>
          <a:prstGeom prst="rect">
            <a:avLst/>
          </a:prstGeom>
        </p:spPr>
      </p:pic>
      <p:pic>
        <p:nvPicPr>
          <p:cNvPr id="34" name="Picture 33" descr="Diagram&#10;&#10;AI-generated content may be incorrect.">
            <a:extLst>
              <a:ext uri="{FF2B5EF4-FFF2-40B4-BE49-F238E27FC236}">
                <a16:creationId xmlns:a16="http://schemas.microsoft.com/office/drawing/2014/main" id="{8D04D2F8-7F9D-4898-A110-BA7337D37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2214" y="204241"/>
            <a:ext cx="2615476" cy="348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7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DF45-C366-D842-4E0E-8465BB40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Introducing the EM Spectrum</a:t>
            </a:r>
          </a:p>
        </p:txBody>
      </p:sp>
      <p:pic>
        <p:nvPicPr>
          <p:cNvPr id="8194" name="Picture 2" descr="electromagnetic radiation - Why do prisms work (why is refraction frequency  dependent)? - Physics Stack Exchange">
            <a:extLst>
              <a:ext uri="{FF2B5EF4-FFF2-40B4-BE49-F238E27FC236}">
                <a16:creationId xmlns:a16="http://schemas.microsoft.com/office/drawing/2014/main" id="{429CDF92-48AF-CF95-CC49-C254B51E1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919" y="1979951"/>
            <a:ext cx="6914161" cy="338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What is the electromagnetic spectrum? | Space">
            <a:extLst>
              <a:ext uri="{FF2B5EF4-FFF2-40B4-BE49-F238E27FC236}">
                <a16:creationId xmlns:a16="http://schemas.microsoft.com/office/drawing/2014/main" id="{DDD2D437-E48F-7C81-67AA-DB5A587A9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6" y="303551"/>
            <a:ext cx="11112708" cy="625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16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9AFC8-0D56-8835-49A2-81858D696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B374-BAC0-C7B1-0A80-4C37F43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98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Reflection Spectroscopy</a:t>
            </a:r>
          </a:p>
        </p:txBody>
      </p:sp>
      <p:pic>
        <p:nvPicPr>
          <p:cNvPr id="9218" name="Picture 2" descr="Sun">
            <a:extLst>
              <a:ext uri="{FF2B5EF4-FFF2-40B4-BE49-F238E27FC236}">
                <a16:creationId xmlns:a16="http://schemas.microsoft.com/office/drawing/2014/main" id="{429A6D02-40F0-8FD2-6918-67913A718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21" y="2031166"/>
            <a:ext cx="3075842" cy="230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5 Mysteries of Jupiter That Juno Might Solve | Britannica">
            <a:extLst>
              <a:ext uri="{FF2B5EF4-FFF2-40B4-BE49-F238E27FC236}">
                <a16:creationId xmlns:a16="http://schemas.microsoft.com/office/drawing/2014/main" id="{60988083-572A-615C-3154-E307E4C2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159" y="4050414"/>
            <a:ext cx="3620470" cy="27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ubble Space Telescope - Wikipedia">
            <a:extLst>
              <a:ext uri="{FF2B5EF4-FFF2-40B4-BE49-F238E27FC236}">
                <a16:creationId xmlns:a16="http://schemas.microsoft.com/office/drawing/2014/main" id="{EA92B0F9-1F0E-865F-381B-ED033C85F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84" y="712832"/>
            <a:ext cx="2555657" cy="191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CAF6B9DA-315C-1ECE-CF8C-09441D2696FB}"/>
              </a:ext>
            </a:extLst>
          </p:cNvPr>
          <p:cNvSpPr/>
          <p:nvPr/>
        </p:nvSpPr>
        <p:spPr>
          <a:xfrm rot="924115">
            <a:off x="2890665" y="3901054"/>
            <a:ext cx="6410670" cy="8771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C0F6BEF-E57C-98BD-D9BF-91EBA8BA1750}"/>
              </a:ext>
            </a:extLst>
          </p:cNvPr>
          <p:cNvSpPr/>
          <p:nvPr/>
        </p:nvSpPr>
        <p:spPr>
          <a:xfrm rot="14449841">
            <a:off x="7156086" y="3351794"/>
            <a:ext cx="2887572" cy="8376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6" name="Picture 10" descr="astrophysics - Arbitrary Planet Spectrum - Physics Stack Exchange">
            <a:extLst>
              <a:ext uri="{FF2B5EF4-FFF2-40B4-BE49-F238E27FC236}">
                <a16:creationId xmlns:a16="http://schemas.microsoft.com/office/drawing/2014/main" id="{A4562776-8C1E-D557-9843-4D5FBD72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359" y="1739637"/>
            <a:ext cx="6442629" cy="390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58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7881-F9B2-5E8F-E3B9-1FA49DD5A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AI-generated content may be incorrect.">
            <a:extLst>
              <a:ext uri="{FF2B5EF4-FFF2-40B4-BE49-F238E27FC236}">
                <a16:creationId xmlns:a16="http://schemas.microsoft.com/office/drawing/2014/main" id="{FAD6431B-E4EB-64AA-36B0-171D2C67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67" y="1887215"/>
            <a:ext cx="9136503" cy="308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A4B58B-843B-FF97-C5FA-276A1AC7C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2" y="776434"/>
            <a:ext cx="2324025" cy="2306348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with the Planetary Spectrum Generator</a:t>
            </a:r>
          </a:p>
        </p:txBody>
      </p:sp>
      <p:pic>
        <p:nvPicPr>
          <p:cNvPr id="2050" name="Picture 2" descr="nasapsg (NASA Planetary Spectrum Generator) · GitHub">
            <a:extLst>
              <a:ext uri="{FF2B5EF4-FFF2-40B4-BE49-F238E27FC236}">
                <a16:creationId xmlns:a16="http://schemas.microsoft.com/office/drawing/2014/main" id="{09A9D15D-A989-B120-93A2-28B206983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2" y="3657599"/>
            <a:ext cx="2272675" cy="22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0EEE8876-74C3-F634-4F05-C6C0E7FC35BA}"/>
              </a:ext>
            </a:extLst>
          </p:cNvPr>
          <p:cNvSpPr/>
          <p:nvPr/>
        </p:nvSpPr>
        <p:spPr>
          <a:xfrm>
            <a:off x="8641611" y="2682646"/>
            <a:ext cx="966413" cy="63543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6A287D4-7C11-CE70-247A-135DE2AD2912}"/>
              </a:ext>
            </a:extLst>
          </p:cNvPr>
          <p:cNvSpPr/>
          <p:nvPr/>
        </p:nvSpPr>
        <p:spPr>
          <a:xfrm>
            <a:off x="8641611" y="3464973"/>
            <a:ext cx="966413" cy="63543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22985CC-5DA9-8D0C-ECB7-70D332BCFEE2}"/>
              </a:ext>
            </a:extLst>
          </p:cNvPr>
          <p:cNvSpPr/>
          <p:nvPr/>
        </p:nvSpPr>
        <p:spPr>
          <a:xfrm>
            <a:off x="8641611" y="4247300"/>
            <a:ext cx="966413" cy="63543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41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293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What’s it like to work at NASA?</vt:lpstr>
      <vt:lpstr>Topics</vt:lpstr>
      <vt:lpstr>My Job: Post Baccalaureate Research Scientist</vt:lpstr>
      <vt:lpstr>How I got here: My Path</vt:lpstr>
      <vt:lpstr>A realistic day in the life</vt:lpstr>
      <vt:lpstr>PowerPoint Presentation</vt:lpstr>
      <vt:lpstr>Introducing the EM Spectrum</vt:lpstr>
      <vt:lpstr>Reflection Spectroscopy</vt:lpstr>
      <vt:lpstr>Modeling with the Planetary Spectrum Generator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Payne, Allison (GSFC-693.0)[Southeastern Universities Research Assoc.]</dc:creator>
  <cp:lastModifiedBy>Payne, Allison (GSFC-693.0)[Southeastern Universities Research Assoc.]</cp:lastModifiedBy>
  <cp:revision>4</cp:revision>
  <dcterms:created xsi:type="dcterms:W3CDTF">2025-08-01T19:42:11Z</dcterms:created>
  <dcterms:modified xsi:type="dcterms:W3CDTF">2025-08-01T19:48:41Z</dcterms:modified>
</cp:coreProperties>
</file>